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845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3" r:id="rId37"/>
  </p:sldIdLst>
  <p:sldSz cx="24384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551581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16933"/>
            <a:ext cx="24384000" cy="13732934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4134" y="4809068"/>
            <a:ext cx="15533872" cy="3292604"/>
          </a:xfrm>
        </p:spPr>
        <p:txBody>
          <a:bodyPr anchor="b">
            <a:noAutofit/>
          </a:bodyPr>
          <a:lstStyle>
            <a:lvl1pPr algn="r">
              <a:defRPr sz="10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14134" y="8101667"/>
            <a:ext cx="15533872" cy="2193798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72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400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315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107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4670" y="1219200"/>
            <a:ext cx="17193336" cy="6807200"/>
          </a:xfrm>
        </p:spPr>
        <p:txBody>
          <a:bodyPr anchor="ctr">
            <a:normAutofit/>
          </a:bodyPr>
          <a:lstStyle>
            <a:lvl1pPr algn="l">
              <a:defRPr sz="8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4670" y="8940800"/>
            <a:ext cx="17193336" cy="3141924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704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2668" y="1219200"/>
            <a:ext cx="16188268" cy="6045200"/>
          </a:xfrm>
        </p:spPr>
        <p:txBody>
          <a:bodyPr anchor="ctr">
            <a:normAutofit/>
          </a:bodyPr>
          <a:lstStyle>
            <a:lvl1pPr algn="l">
              <a:defRPr sz="8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732278" y="7264400"/>
            <a:ext cx="14449048" cy="762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00" indent="0">
              <a:buFontTx/>
              <a:buNone/>
              <a:defRPr/>
            </a:lvl2pPr>
            <a:lvl3pPr marL="1828800" indent="0">
              <a:buFontTx/>
              <a:buNone/>
              <a:defRPr/>
            </a:lvl3pPr>
            <a:lvl4pPr marL="2743200" indent="0">
              <a:buFontTx/>
              <a:buNone/>
              <a:defRPr/>
            </a:lvl4pPr>
            <a:lvl5pPr marL="3657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4670" y="8940800"/>
            <a:ext cx="17193336" cy="3141924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1083740" y="1580756"/>
            <a:ext cx="1219200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7786022" y="5773112"/>
            <a:ext cx="1219200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66272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4670" y="3863976"/>
            <a:ext cx="17193336" cy="5190920"/>
          </a:xfrm>
        </p:spPr>
        <p:txBody>
          <a:bodyPr anchor="b">
            <a:normAutofit/>
          </a:bodyPr>
          <a:lstStyle>
            <a:lvl1pPr algn="l">
              <a:defRPr sz="8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4670" y="9054896"/>
            <a:ext cx="17193336" cy="3027828"/>
          </a:xfrm>
        </p:spPr>
        <p:txBody>
          <a:bodyPr anchor="t">
            <a:normAutofit/>
          </a:bodyPr>
          <a:lstStyle>
            <a:lvl1pPr marL="0" indent="0" algn="l">
              <a:buNone/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4464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2668" y="1219200"/>
            <a:ext cx="16188268" cy="6045200"/>
          </a:xfrm>
        </p:spPr>
        <p:txBody>
          <a:bodyPr anchor="ctr">
            <a:normAutofit/>
          </a:bodyPr>
          <a:lstStyle>
            <a:lvl1pPr algn="l">
              <a:defRPr sz="8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54665" y="8026400"/>
            <a:ext cx="17193338" cy="102849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914400" indent="0">
              <a:buFontTx/>
              <a:buNone/>
              <a:defRPr/>
            </a:lvl2pPr>
            <a:lvl3pPr marL="1828800" indent="0">
              <a:buFontTx/>
              <a:buNone/>
              <a:defRPr/>
            </a:lvl3pPr>
            <a:lvl4pPr marL="2743200" indent="0">
              <a:buFontTx/>
              <a:buNone/>
              <a:defRPr/>
            </a:lvl4pPr>
            <a:lvl5pPr marL="3657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4670" y="9054896"/>
            <a:ext cx="17193336" cy="3027828"/>
          </a:xfrm>
        </p:spPr>
        <p:txBody>
          <a:bodyPr anchor="t">
            <a:normAutofit/>
          </a:bodyPr>
          <a:lstStyle>
            <a:lvl1pPr marL="0" indent="0" algn="l">
              <a:buNone/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1083740" y="1580756"/>
            <a:ext cx="1219200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7786022" y="5773112"/>
            <a:ext cx="1219200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702803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599" y="1219200"/>
            <a:ext cx="17176406" cy="6045200"/>
          </a:xfrm>
        </p:spPr>
        <p:txBody>
          <a:bodyPr anchor="ctr">
            <a:normAutofit/>
          </a:bodyPr>
          <a:lstStyle>
            <a:lvl1pPr algn="l">
              <a:defRPr sz="8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54665" y="8026400"/>
            <a:ext cx="17193338" cy="102849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800">
                <a:solidFill>
                  <a:schemeClr val="accent1"/>
                </a:solidFill>
              </a:defRPr>
            </a:lvl1pPr>
            <a:lvl2pPr marL="914400" indent="0">
              <a:buFontTx/>
              <a:buNone/>
              <a:defRPr/>
            </a:lvl2pPr>
            <a:lvl3pPr marL="1828800" indent="0">
              <a:buFontTx/>
              <a:buNone/>
              <a:defRPr/>
            </a:lvl3pPr>
            <a:lvl4pPr marL="2743200" indent="0">
              <a:buFontTx/>
              <a:buNone/>
              <a:defRPr/>
            </a:lvl4pPr>
            <a:lvl5pPr marL="3657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4670" y="9054896"/>
            <a:ext cx="17193336" cy="3027828"/>
          </a:xfrm>
        </p:spPr>
        <p:txBody>
          <a:bodyPr anchor="t">
            <a:normAutofit/>
          </a:bodyPr>
          <a:lstStyle>
            <a:lvl1pPr marL="0" indent="0" algn="l">
              <a:buNone/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7715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430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935347" y="1219199"/>
            <a:ext cx="2609486" cy="10502902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54670" y="1219200"/>
            <a:ext cx="14120300" cy="105029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953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59057356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76715121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Bowl of pappardelle pasta with parsley butter, roasted hazelnuts and shaved parmesan cheese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318254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361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4670" y="5401735"/>
            <a:ext cx="17193336" cy="3653162"/>
          </a:xfrm>
        </p:spPr>
        <p:txBody>
          <a:bodyPr anchor="b"/>
          <a:lstStyle>
            <a:lvl1pPr algn="l">
              <a:defRPr sz="8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4670" y="9054896"/>
            <a:ext cx="17193336" cy="1720800"/>
          </a:xfrm>
        </p:spPr>
        <p:txBody>
          <a:bodyPr anchor="t"/>
          <a:lstStyle>
            <a:lvl1pPr marL="0" indent="0" algn="l">
              <a:buNone/>
              <a:defRPr sz="4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743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54669" y="4321178"/>
            <a:ext cx="8368070" cy="7761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179940" y="4321179"/>
            <a:ext cx="8368068" cy="77615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983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1491" y="4321966"/>
            <a:ext cx="8371246" cy="1152524"/>
          </a:xfrm>
        </p:spPr>
        <p:txBody>
          <a:bodyPr anchor="b">
            <a:noAutofit/>
          </a:bodyPr>
          <a:lstStyle>
            <a:lvl1pPr marL="0" indent="0">
              <a:buNone/>
              <a:defRPr sz="4800" b="0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51491" y="5474491"/>
            <a:ext cx="8371246" cy="66082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176766" y="4321966"/>
            <a:ext cx="8371236" cy="1152524"/>
          </a:xfrm>
        </p:spPr>
        <p:txBody>
          <a:bodyPr anchor="b">
            <a:noAutofit/>
          </a:bodyPr>
          <a:lstStyle>
            <a:lvl1pPr marL="0" indent="0">
              <a:buNone/>
              <a:defRPr sz="4800" b="0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176769" y="5474491"/>
            <a:ext cx="8371234" cy="66082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139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4668" y="1219200"/>
            <a:ext cx="17193336" cy="2641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048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32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4668" y="2997208"/>
            <a:ext cx="7709056" cy="2556932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20923" y="1029849"/>
            <a:ext cx="9027082" cy="1105287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54668" y="5554139"/>
            <a:ext cx="7709056" cy="5168898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914126" indent="0">
              <a:buNone/>
              <a:defRPr sz="2800"/>
            </a:lvl2pPr>
            <a:lvl3pPr marL="1828252" indent="0">
              <a:buNone/>
              <a:defRPr sz="2400"/>
            </a:lvl3pPr>
            <a:lvl4pPr marL="2742378" indent="0">
              <a:buNone/>
              <a:defRPr sz="2000"/>
            </a:lvl4pPr>
            <a:lvl5pPr marL="3656502" indent="0">
              <a:buNone/>
              <a:defRPr sz="2000"/>
            </a:lvl5pPr>
            <a:lvl6pPr marL="4570628" indent="0">
              <a:buNone/>
              <a:defRPr sz="2000"/>
            </a:lvl6pPr>
            <a:lvl7pPr marL="5484754" indent="0">
              <a:buNone/>
              <a:defRPr sz="2000"/>
            </a:lvl7pPr>
            <a:lvl8pPr marL="6398880" indent="0">
              <a:buNone/>
              <a:defRPr sz="2000"/>
            </a:lvl8pPr>
            <a:lvl9pPr marL="7313006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164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4669" y="9601200"/>
            <a:ext cx="17193334" cy="1133476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54668" y="1219200"/>
            <a:ext cx="17193336" cy="7691436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  <a:lvl2pPr marL="914400" indent="0">
              <a:buNone/>
              <a:defRPr sz="3200"/>
            </a:lvl2pPr>
            <a:lvl3pPr marL="1828800" indent="0">
              <a:buNone/>
              <a:defRPr sz="3200"/>
            </a:lvl3pPr>
            <a:lvl4pPr marL="2743200" indent="0">
              <a:buNone/>
              <a:defRPr sz="3200"/>
            </a:lvl4pPr>
            <a:lvl5pPr marL="3657600" indent="0">
              <a:buNone/>
              <a:defRPr sz="3200"/>
            </a:lvl5pPr>
            <a:lvl6pPr marL="4572000" indent="0">
              <a:buNone/>
              <a:defRPr sz="3200"/>
            </a:lvl6pPr>
            <a:lvl7pPr marL="5486400" indent="0">
              <a:buNone/>
              <a:defRPr sz="3200"/>
            </a:lvl7pPr>
            <a:lvl8pPr marL="6400800" indent="0">
              <a:buNone/>
              <a:defRPr sz="3200"/>
            </a:lvl8pPr>
            <a:lvl9pPr marL="7315200" indent="0">
              <a:buNone/>
              <a:defRPr sz="3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54669" y="10734676"/>
            <a:ext cx="17193334" cy="134804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11/30/2024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06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16933"/>
            <a:ext cx="24384000" cy="13732934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54668" y="1219200"/>
            <a:ext cx="17193336" cy="2641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4668" y="4321179"/>
            <a:ext cx="17193336" cy="77615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410267" y="12082725"/>
            <a:ext cx="1823878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54668" y="12082725"/>
            <a:ext cx="1259522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181327" y="12082725"/>
            <a:ext cx="1366678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942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  <p:sldLayoutId id="2147483857" r:id="rId12"/>
    <p:sldLayoutId id="2147483858" r:id="rId13"/>
    <p:sldLayoutId id="2147483859" r:id="rId14"/>
    <p:sldLayoutId id="2147483860" r:id="rId15"/>
    <p:sldLayoutId id="2147483861" r:id="rId16"/>
    <p:sldLayoutId id="2147483862" r:id="rId17"/>
    <p:sldLayoutId id="2147483863" r:id="rId18"/>
    <p:sldLayoutId id="2147483864" r:id="rId19"/>
  </p:sldLayoutIdLst>
  <p:txStyles>
    <p:titleStyle>
      <a:lvl1pPr algn="l" defTabSz="914400" rtl="0" eaLnBrk="1" latinLnBrk="0" hangingPunct="1">
        <a:spcBef>
          <a:spcPct val="0"/>
        </a:spcBef>
        <a:buNone/>
        <a:defRPr sz="72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685800" indent="-6858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485900" indent="-5715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2860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32004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41148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50292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59436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68580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77724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car Ectopic"/>
          <p:cNvSpPr txBox="1">
            <a:spLocks noGrp="1"/>
          </p:cNvSpPr>
          <p:nvPr>
            <p:ph type="body" sz="half" idx="1"/>
          </p:nvPr>
        </p:nvSpPr>
        <p:spPr>
          <a:xfrm>
            <a:off x="478712" y="4659586"/>
            <a:ext cx="20365876" cy="3874314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Caesarean </a:t>
            </a:r>
            <a:r>
              <a:rPr dirty="0">
                <a:solidFill>
                  <a:srgbClr val="002060"/>
                </a:solidFill>
              </a:rPr>
              <a:t>Scar Ectopic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ypes…"/>
          <p:cNvSpPr txBox="1">
            <a:spLocks noGrp="1"/>
          </p:cNvSpPr>
          <p:nvPr>
            <p:ph type="body" idx="1"/>
          </p:nvPr>
        </p:nvSpPr>
        <p:spPr>
          <a:xfrm>
            <a:off x="1206500" y="1060127"/>
            <a:ext cx="18593059" cy="11444389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8500" b="1"/>
            </a:pPr>
            <a:r>
              <a:rPr sz="7900" b="1" dirty="0">
                <a:solidFill>
                  <a:schemeClr val="accent2"/>
                </a:solidFill>
              </a:rPr>
              <a:t>Types</a:t>
            </a:r>
            <a:endParaRPr lang="en-US" sz="7900" b="1" dirty="0">
              <a:solidFill>
                <a:schemeClr val="accent2"/>
              </a:solidFill>
            </a:endParaRPr>
          </a:p>
          <a:p>
            <a:pPr marL="0" indent="0">
              <a:buSzTx/>
              <a:buNone/>
              <a:defRPr sz="8500" b="1"/>
            </a:pPr>
            <a:endParaRPr sz="7900" b="1" dirty="0">
              <a:solidFill>
                <a:schemeClr val="accent2"/>
              </a:solidFill>
            </a:endParaRPr>
          </a:p>
          <a:p>
            <a:pPr marL="0" indent="0">
              <a:buSzTx/>
              <a:buNone/>
              <a:defRPr sz="6000" b="1"/>
            </a:pPr>
            <a:r>
              <a:rPr sz="3500" b="0" dirty="0"/>
              <a:t>Based on USG scan and pregnancy progression, CSP is of two types: </a:t>
            </a:r>
          </a:p>
          <a:p>
            <a:pPr>
              <a:defRPr sz="6000" b="1"/>
            </a:pPr>
            <a:r>
              <a:rPr sz="3500" b="1" dirty="0">
                <a:solidFill>
                  <a:srgbClr val="00B0F0"/>
                </a:solidFill>
              </a:rPr>
              <a:t>Endogenic CSP:</a:t>
            </a:r>
            <a:r>
              <a:rPr sz="3500" b="0" dirty="0">
                <a:solidFill>
                  <a:srgbClr val="00B0F0"/>
                </a:solidFill>
              </a:rPr>
              <a:t> </a:t>
            </a:r>
            <a:r>
              <a:rPr sz="3500" b="0" dirty="0"/>
              <a:t>Implantation occurs on the scar and the gestational sac grows towards </a:t>
            </a:r>
            <a:r>
              <a:rPr sz="3500" b="0" dirty="0" err="1"/>
              <a:t>cervico</a:t>
            </a:r>
            <a:r>
              <a:rPr sz="3500" b="0" dirty="0"/>
              <a:t>-isthmic or uterine cavity.</a:t>
            </a:r>
          </a:p>
          <a:p>
            <a:pPr>
              <a:defRPr sz="6000" b="1"/>
            </a:pPr>
            <a:r>
              <a:rPr sz="3500" b="1" dirty="0">
                <a:solidFill>
                  <a:srgbClr val="00B0F0"/>
                </a:solidFill>
              </a:rPr>
              <a:t>Exogenic CSP:</a:t>
            </a:r>
            <a:r>
              <a:rPr sz="3500" b="0" dirty="0"/>
              <a:t> Gestational sac is deeply embedded in the scar and surrounding myometrium and grows towards bladder. 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Screenshot 2024-11-26 at 11.25.02 AM.png" descr="Screenshot 2024-11-26 at 11.25.02 AM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929306" y="1321942"/>
            <a:ext cx="18121340" cy="110721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Clinical Presentation…"/>
          <p:cNvSpPr txBox="1">
            <a:spLocks noGrp="1"/>
          </p:cNvSpPr>
          <p:nvPr>
            <p:ph type="body" idx="1"/>
          </p:nvPr>
        </p:nvSpPr>
        <p:spPr>
          <a:xfrm>
            <a:off x="1206500" y="1502457"/>
            <a:ext cx="17622676" cy="11505912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80000"/>
              </a:lnSpc>
              <a:spcBef>
                <a:spcPts val="0"/>
              </a:spcBef>
              <a:buSzTx/>
              <a:buNone/>
              <a:defRPr sz="8500" b="1" spc="-170"/>
            </a:pPr>
            <a:r>
              <a:rPr sz="7900" b="1" dirty="0">
                <a:solidFill>
                  <a:schemeClr val="accent2"/>
                </a:solidFill>
              </a:rPr>
              <a:t>Clinical Presentation</a:t>
            </a:r>
            <a:endParaRPr lang="en-US" sz="7900" b="1" dirty="0">
              <a:solidFill>
                <a:schemeClr val="accent2"/>
              </a:solidFill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SzTx/>
              <a:buNone/>
              <a:defRPr sz="8500" b="1" spc="-170"/>
            </a:pPr>
            <a:endParaRPr dirty="0"/>
          </a:p>
          <a:p>
            <a:r>
              <a:rPr sz="3500" dirty="0"/>
              <a:t>CSP may present from as early as 5-6 weeks to as late as 16weeks.</a:t>
            </a:r>
          </a:p>
          <a:p>
            <a:r>
              <a:rPr sz="3500" dirty="0"/>
              <a:t>A light painless vaginal bleeding (39%)</a:t>
            </a:r>
          </a:p>
          <a:p>
            <a:r>
              <a:rPr sz="3500" dirty="0"/>
              <a:t>Abdominal pain with bleeding (16%)</a:t>
            </a:r>
          </a:p>
          <a:p>
            <a:r>
              <a:rPr sz="3500" dirty="0"/>
              <a:t>Only abdominal pain (9%)</a:t>
            </a:r>
          </a:p>
          <a:p>
            <a:r>
              <a:rPr sz="3500" dirty="0"/>
              <a:t>Incidental finding in an asymptomatic woman (37%)</a:t>
            </a:r>
          </a:p>
          <a:p>
            <a:r>
              <a:rPr sz="3500" dirty="0"/>
              <a:t>Severe acute abdominal pain with profuse bleeding implies an impending rupture </a:t>
            </a:r>
          </a:p>
          <a:p>
            <a:r>
              <a:rPr sz="3500" dirty="0"/>
              <a:t>Collapse or hemodynamic instability indicates ruptured CSP.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HOW DO WE DIAGNOSE CSP?…"/>
          <p:cNvSpPr txBox="1">
            <a:spLocks noGrp="1"/>
          </p:cNvSpPr>
          <p:nvPr>
            <p:ph type="body" idx="1"/>
          </p:nvPr>
        </p:nvSpPr>
        <p:spPr>
          <a:xfrm>
            <a:off x="1206500" y="805873"/>
            <a:ext cx="21971000" cy="1169864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8500" b="1"/>
            </a:pPr>
            <a:r>
              <a:rPr sz="7900" b="1" spc="-170" dirty="0">
                <a:solidFill>
                  <a:schemeClr val="accent2"/>
                </a:solidFill>
              </a:rPr>
              <a:t>HOW DO WE DIAGNOSE CSP?</a:t>
            </a:r>
          </a:p>
          <a:p>
            <a:pPr marL="0" indent="0">
              <a:buSzTx/>
              <a:buNone/>
            </a:pPr>
            <a:endParaRPr lang="en-US" dirty="0"/>
          </a:p>
          <a:p>
            <a:pPr marL="0" indent="0">
              <a:buSzTx/>
              <a:buNone/>
            </a:pPr>
            <a:endParaRPr lang="en-US" dirty="0"/>
          </a:p>
          <a:p>
            <a:pPr marL="0" indent="0">
              <a:buSzTx/>
              <a:buNone/>
            </a:pPr>
            <a:r>
              <a:rPr sz="3500" dirty="0"/>
              <a:t>We should consider following criteria for diagnosing CSP</a:t>
            </a:r>
          </a:p>
          <a:p>
            <a:pPr marL="889000" indent="-889000">
              <a:buSzPct val="100000"/>
              <a:buAutoNum type="arabicPeriod"/>
            </a:pPr>
            <a:r>
              <a:rPr sz="3500" dirty="0"/>
              <a:t>History of </a:t>
            </a:r>
            <a:r>
              <a:rPr sz="3500" dirty="0" err="1"/>
              <a:t>amenorrhoea</a:t>
            </a:r>
            <a:r>
              <a:rPr sz="3500" dirty="0"/>
              <a:t> followed by bleeding </a:t>
            </a:r>
          </a:p>
          <a:p>
            <a:pPr marL="889000" indent="-889000">
              <a:buSzPct val="100000"/>
              <a:buAutoNum type="arabicPeriod"/>
            </a:pPr>
            <a:r>
              <a:rPr sz="3500" dirty="0"/>
              <a:t>Positive pregnancy test </a:t>
            </a:r>
          </a:p>
          <a:p>
            <a:pPr marL="889000" indent="-889000">
              <a:buSzPct val="100000"/>
              <a:buAutoNum type="arabicPeriod"/>
            </a:pPr>
            <a:r>
              <a:rPr sz="3500" dirty="0"/>
              <a:t>Transvaginal Ultrasound 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Ultrasound :…"/>
          <p:cNvSpPr txBox="1">
            <a:spLocks noGrp="1"/>
          </p:cNvSpPr>
          <p:nvPr>
            <p:ph type="body" idx="1"/>
          </p:nvPr>
        </p:nvSpPr>
        <p:spPr>
          <a:xfrm>
            <a:off x="1206500" y="1211484"/>
            <a:ext cx="17734643" cy="918281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sz="7900" b="1" spc="-170" dirty="0">
                <a:solidFill>
                  <a:schemeClr val="accent2"/>
                </a:solidFill>
              </a:rPr>
              <a:t>Ultrasound : </a:t>
            </a:r>
            <a:endParaRPr lang="en-US" sz="7900" b="1" spc="-170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dirty="0"/>
          </a:p>
          <a:p>
            <a:pPr marL="0" indent="0">
              <a:buNone/>
            </a:pPr>
            <a:r>
              <a:rPr dirty="0"/>
              <a:t>This is the first line diagnostic tool for CSP.  To diagnose CSP from USG some criteria have been presented below.  </a:t>
            </a:r>
          </a:p>
          <a:p>
            <a:r>
              <a:rPr dirty="0"/>
              <a:t>Empty uterine cavity, closed and empty cervical canal</a:t>
            </a:r>
          </a:p>
          <a:p>
            <a:r>
              <a:rPr dirty="0"/>
              <a:t>Placenta or gestational sac embedded in the scar of a previous caesarean section</a:t>
            </a:r>
          </a:p>
          <a:p>
            <a:r>
              <a:rPr dirty="0"/>
              <a:t>Triangular/round or oval- shaped gestational sac that fills niche of the scar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A thin or absent myometrial layer between the gestation sac and the bladder…"/>
          <p:cNvSpPr txBox="1">
            <a:spLocks noGrp="1"/>
          </p:cNvSpPr>
          <p:nvPr>
            <p:ph type="body" idx="1"/>
          </p:nvPr>
        </p:nvSpPr>
        <p:spPr>
          <a:xfrm>
            <a:off x="1206500" y="3833637"/>
            <a:ext cx="17883933" cy="555295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3500" dirty="0"/>
              <a:t>A thin or absent </a:t>
            </a:r>
            <a:r>
              <a:rPr sz="3500" dirty="0" err="1"/>
              <a:t>myometrial</a:t>
            </a:r>
            <a:r>
              <a:rPr sz="3500" dirty="0"/>
              <a:t> layer between the gestation sac and the bladder </a:t>
            </a:r>
          </a:p>
          <a:p>
            <a:r>
              <a:rPr sz="3500" dirty="0"/>
              <a:t>Negative “sliding organs” sign</a:t>
            </a:r>
          </a:p>
          <a:p>
            <a:r>
              <a:rPr sz="3500" dirty="0"/>
              <a:t>Evidence of functional trophoblastic/placental circulation on </a:t>
            </a:r>
            <a:r>
              <a:rPr sz="3500" dirty="0" err="1"/>
              <a:t>colour</a:t>
            </a:r>
            <a:r>
              <a:rPr sz="3500" dirty="0"/>
              <a:t> flow Doppler examination. 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VS 3D ultrasound with Power Doppler identifies peritrophoblastic vascular flow in the tissue surrounding the sac and measurement of the myometrial thickness is relatively easier."/>
          <p:cNvSpPr txBox="1">
            <a:spLocks noGrp="1"/>
          </p:cNvSpPr>
          <p:nvPr>
            <p:ph type="body" idx="1"/>
          </p:nvPr>
        </p:nvSpPr>
        <p:spPr>
          <a:xfrm>
            <a:off x="1206500" y="886412"/>
            <a:ext cx="18201173" cy="1161810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3500" dirty="0"/>
              <a:t>TVS 3D ultrasound with Doppler identifies </a:t>
            </a:r>
            <a:r>
              <a:rPr sz="3500" dirty="0" err="1"/>
              <a:t>peritrophoblastic</a:t>
            </a:r>
            <a:r>
              <a:rPr sz="3500" dirty="0"/>
              <a:t> vascular flow in the tissue surrounding the sac and measurement of the </a:t>
            </a:r>
            <a:r>
              <a:rPr sz="3500" dirty="0" err="1"/>
              <a:t>myometrial</a:t>
            </a:r>
            <a:r>
              <a:rPr sz="3500" dirty="0"/>
              <a:t> thickness is relatively easier. </a:t>
            </a:r>
            <a:r>
              <a:rPr lang="en-US" sz="3500" dirty="0"/>
              <a:t>Can show the relation of placenta to the scar and bladder</a:t>
            </a:r>
            <a:endParaRPr sz="3500" dirty="0"/>
          </a:p>
        </p:txBody>
      </p:sp>
      <p:pic>
        <p:nvPicPr>
          <p:cNvPr id="186" name="Screenshot 2024-11-24 at 9.48.44 AM.png" descr="Screenshot 2024-11-24 at 9.48.44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735" y="3295260"/>
            <a:ext cx="14922916" cy="95343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MRI : Can measure the volume of the lesion and thus help assess the indication and success of local methotrexate. Can also improve intraoperative  orientation."/>
          <p:cNvSpPr txBox="1">
            <a:spLocks noGrp="1"/>
          </p:cNvSpPr>
          <p:nvPr>
            <p:ph type="body" idx="1"/>
          </p:nvPr>
        </p:nvSpPr>
        <p:spPr>
          <a:xfrm>
            <a:off x="1206500" y="1822282"/>
            <a:ext cx="18443769" cy="1054365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  <a:defRPr sz="5200" b="1"/>
            </a:pPr>
            <a:r>
              <a:rPr sz="3500" dirty="0"/>
              <a:t>MRI : </a:t>
            </a:r>
            <a:r>
              <a:rPr sz="3500" b="0" dirty="0"/>
              <a:t>Can measure the volume of the lesion and thus help assess the indication and success of local methotrexate. Can also improve intraoperative  orientation. </a:t>
            </a:r>
          </a:p>
        </p:txBody>
      </p:sp>
      <p:pic>
        <p:nvPicPr>
          <p:cNvPr id="192" name="Screenshot 2024-11-24 at 9.51.08 AM.png" descr="Screenshot 2024-11-24 at 9.51.08 AM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322434" y="4371780"/>
            <a:ext cx="14402022" cy="718417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Diagnostic Laparoscopy : Uterus is usually seen normal sized or bulky with the CSP arising as a hillock with a “Salmon red” ecchymotic appearance, bulging the uterine serosa from the previous caesarean section scar behind the bladder.…"/>
          <p:cNvSpPr txBox="1">
            <a:spLocks noGrp="1"/>
          </p:cNvSpPr>
          <p:nvPr>
            <p:ph type="body" idx="1"/>
          </p:nvPr>
        </p:nvSpPr>
        <p:spPr>
          <a:xfrm>
            <a:off x="1206499" y="918741"/>
            <a:ext cx="19955329" cy="1158577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  <a:defRPr sz="5200" b="1"/>
            </a:pPr>
            <a:r>
              <a:rPr sz="3500" dirty="0"/>
              <a:t>Diagnostic Laparoscopy : </a:t>
            </a:r>
            <a:r>
              <a:rPr sz="3500" b="0" dirty="0"/>
              <a:t>Uterus is usually seen normal sized or bulky with the CSP arising as a hillock with a “Salmon red” </a:t>
            </a:r>
            <a:r>
              <a:rPr sz="3500" b="0" dirty="0" err="1"/>
              <a:t>ecchymotic</a:t>
            </a:r>
            <a:r>
              <a:rPr sz="3500" b="0" dirty="0"/>
              <a:t> appearance, bulging the uterine serosa from the previous caesarean section scar behind the bladder.   </a:t>
            </a:r>
          </a:p>
          <a:p>
            <a:pPr marL="0" indent="0">
              <a:buSzTx/>
              <a:buNone/>
              <a:defRPr sz="5200" b="1"/>
            </a:pPr>
            <a:endParaRPr sz="4800" b="0" dirty="0"/>
          </a:p>
          <a:p>
            <a:pPr marL="0" indent="0">
              <a:buSzTx/>
              <a:buNone/>
              <a:defRPr sz="5200" b="1"/>
            </a:pPr>
            <a:endParaRPr sz="4800" b="0" dirty="0"/>
          </a:p>
          <a:p>
            <a:pPr marL="0" indent="0">
              <a:buSzTx/>
              <a:buNone/>
              <a:defRPr sz="5200" b="1"/>
            </a:pPr>
            <a:endParaRPr sz="4800" b="0" dirty="0"/>
          </a:p>
          <a:p>
            <a:pPr marL="0" indent="0">
              <a:buSzTx/>
              <a:buNone/>
              <a:defRPr sz="5200" b="1"/>
            </a:pPr>
            <a:endParaRPr sz="4800" b="0" dirty="0"/>
          </a:p>
          <a:p>
            <a:pPr marL="0" indent="0">
              <a:buSzTx/>
              <a:buNone/>
              <a:defRPr sz="5200" b="1"/>
            </a:pPr>
            <a:endParaRPr sz="4800" b="0" dirty="0"/>
          </a:p>
          <a:p>
            <a:pPr marL="0" indent="0">
              <a:buSzTx/>
              <a:buNone/>
              <a:defRPr sz="5200" b="1"/>
            </a:pPr>
            <a:endParaRPr lang="en-US" sz="4800" b="0" dirty="0"/>
          </a:p>
          <a:p>
            <a:pPr marL="0" indent="0">
              <a:buSzTx/>
              <a:buNone/>
              <a:defRPr sz="5200" b="1"/>
            </a:pPr>
            <a:endParaRPr lang="en-US" sz="4800" dirty="0"/>
          </a:p>
          <a:p>
            <a:pPr marL="0" indent="0">
              <a:buSzTx/>
              <a:buNone/>
              <a:defRPr sz="5200" b="1"/>
            </a:pPr>
            <a:r>
              <a:rPr lang="en-US" sz="4800" b="0" dirty="0"/>
              <a:t>       </a:t>
            </a:r>
            <a:r>
              <a:rPr sz="4800" b="0" dirty="0"/>
              <a:t>Hysteroscopic Diagnosis                           Laparoscopic Picture</a:t>
            </a:r>
          </a:p>
        </p:txBody>
      </p:sp>
      <p:pic>
        <p:nvPicPr>
          <p:cNvPr id="195" name="Screenshot 2024-11-24 at 9.52.06 AM.png" descr="Screenshot 2024-11-24 at 9.52.06 AM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206499" y="5097385"/>
            <a:ext cx="10593749" cy="448061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" name="Screenshot 2024-11-24 at 9.52.40 AM.png" descr="Screenshot 2024-11-24 at 9.52.40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2671" y="5097385"/>
            <a:ext cx="7861301" cy="44323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Differential Diagnosis…"/>
          <p:cNvSpPr txBox="1">
            <a:spLocks noGrp="1"/>
          </p:cNvSpPr>
          <p:nvPr>
            <p:ph type="body" idx="1"/>
          </p:nvPr>
        </p:nvSpPr>
        <p:spPr>
          <a:xfrm>
            <a:off x="1206500" y="1004109"/>
            <a:ext cx="21971000" cy="11500407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80000"/>
              </a:lnSpc>
              <a:spcBef>
                <a:spcPts val="0"/>
              </a:spcBef>
              <a:buSzTx/>
              <a:buNone/>
              <a:defRPr sz="8500" b="1" spc="-170"/>
            </a:pPr>
            <a:r>
              <a:rPr sz="7900" b="1" spc="-170" dirty="0">
                <a:solidFill>
                  <a:schemeClr val="accent2"/>
                </a:solidFill>
              </a:rPr>
              <a:t>Differential Diagnosis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SzTx/>
              <a:buNone/>
              <a:defRPr sz="8500" b="1" spc="-170"/>
            </a:pPr>
            <a:endParaRPr lang="en-US" dirty="0"/>
          </a:p>
          <a:p>
            <a:pPr marL="0" indent="0">
              <a:lnSpc>
                <a:spcPct val="80000"/>
              </a:lnSpc>
              <a:spcBef>
                <a:spcPts val="0"/>
              </a:spcBef>
              <a:buSzTx/>
              <a:buNone/>
              <a:defRPr sz="8500" b="1" spc="-170"/>
            </a:pPr>
            <a:endParaRPr dirty="0"/>
          </a:p>
          <a:p>
            <a:pPr marL="889000" indent="-889000">
              <a:buSzPct val="100000"/>
              <a:buAutoNum type="arabicPeriod"/>
            </a:pPr>
            <a:r>
              <a:rPr sz="3500" dirty="0"/>
              <a:t>Spontaneous Abortion</a:t>
            </a:r>
          </a:p>
          <a:p>
            <a:pPr marL="889000" indent="-889000">
              <a:buSzPct val="100000"/>
              <a:buAutoNum type="arabicPeriod"/>
            </a:pPr>
            <a:r>
              <a:rPr sz="3500" dirty="0" err="1"/>
              <a:t>Cervicoisthmic</a:t>
            </a:r>
            <a:r>
              <a:rPr sz="3500" dirty="0"/>
              <a:t> Pregnancy </a:t>
            </a:r>
          </a:p>
          <a:p>
            <a:pPr marL="889000" indent="-889000">
              <a:buSzPct val="100000"/>
              <a:buAutoNum type="arabicPeriod"/>
            </a:pPr>
            <a:r>
              <a:rPr sz="3500" dirty="0"/>
              <a:t>Trophoblastic Tumor</a:t>
            </a:r>
          </a:p>
          <a:p>
            <a:pPr marL="889000" indent="-889000">
              <a:buSzPct val="100000"/>
              <a:buAutoNum type="arabicPeriod"/>
            </a:pPr>
            <a:r>
              <a:rPr sz="3500" dirty="0"/>
              <a:t>Very low implanted intrauterine pregnancy 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Ectopic Pregnancy…"/>
          <p:cNvSpPr txBox="1">
            <a:spLocks noGrp="1"/>
          </p:cNvSpPr>
          <p:nvPr>
            <p:ph type="body" idx="1"/>
          </p:nvPr>
        </p:nvSpPr>
        <p:spPr>
          <a:xfrm>
            <a:off x="1393112" y="4030824"/>
            <a:ext cx="18275818" cy="4012164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b="1"/>
            </a:pPr>
            <a:r>
              <a:rPr sz="3500" dirty="0"/>
              <a:t>The word Ectopic means “Out of the place”  </a:t>
            </a:r>
          </a:p>
          <a:p>
            <a:pPr>
              <a:defRPr b="1"/>
            </a:pPr>
            <a:r>
              <a:rPr sz="3500" dirty="0"/>
              <a:t>The blastocyst normally implants in the endometrial lining of the uterine cavity. Implantation anywhere else is considered as Ectopic Pregnancy. </a:t>
            </a:r>
          </a:p>
          <a:p>
            <a:pPr>
              <a:defRPr b="1"/>
            </a:pPr>
            <a:r>
              <a:rPr sz="3500" dirty="0"/>
              <a:t>Ectopic pregnancy accounts for 4 out of 10 percent of all pregnancy related deaths. </a:t>
            </a:r>
          </a:p>
        </p:txBody>
      </p:sp>
      <p:sp>
        <p:nvSpPr>
          <p:cNvPr id="2" name="Sites of Ectopic Pregnancy…">
            <a:extLst>
              <a:ext uri="{FF2B5EF4-FFF2-40B4-BE49-F238E27FC236}">
                <a16:creationId xmlns:a16="http://schemas.microsoft.com/office/drawing/2014/main" id="{A7649A21-E42E-2F4D-9607-D2E5BC99B40D}"/>
              </a:ext>
            </a:extLst>
          </p:cNvPr>
          <p:cNvSpPr txBox="1">
            <a:spLocks/>
          </p:cNvSpPr>
          <p:nvPr/>
        </p:nvSpPr>
        <p:spPr>
          <a:xfrm>
            <a:off x="1393112" y="653143"/>
            <a:ext cx="14450267" cy="15488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685800" indent="-685800" algn="l" defTabSz="914400" rtl="0" eaLnBrk="1" latinLnBrk="0" hangingPunct="1"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485900" indent="-571500" algn="l" defTabSz="914400" rtl="0" eaLnBrk="1" latinLnBrk="0" hangingPunct="1"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914400" rtl="0" eaLnBrk="1" latinLnBrk="0" hangingPunct="1"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914400" rtl="0" eaLnBrk="1" latinLnBrk="0" hangingPunct="1"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914400" rtl="0" eaLnBrk="1" latinLnBrk="0" hangingPunct="1"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914400" rtl="0" eaLnBrk="1" latinLnBrk="0" hangingPunct="1"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914400" rtl="0" eaLnBrk="1" latinLnBrk="0" hangingPunct="1"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914400" rtl="0" eaLnBrk="1" latinLnBrk="0" hangingPunct="1"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914400" rtl="0" eaLnBrk="1" latinLnBrk="0" hangingPunct="1"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2096971">
              <a:spcBef>
                <a:spcPts val="3800"/>
              </a:spcBef>
              <a:buSzTx/>
              <a:buFont typeface="Wingdings 3" charset="2"/>
              <a:buNone/>
              <a:defRPr sz="6880" b="1"/>
            </a:pPr>
            <a:r>
              <a:rPr lang="en-US" sz="8500" b="1" dirty="0">
                <a:solidFill>
                  <a:schemeClr val="accent2"/>
                </a:solidFill>
              </a:rPr>
              <a:t>Ectopic Pregnancy</a:t>
            </a:r>
          </a:p>
          <a:p>
            <a:pPr marL="0" indent="0" defTabSz="2096971">
              <a:spcBef>
                <a:spcPts val="3800"/>
              </a:spcBef>
              <a:buSzTx/>
              <a:buFont typeface="Wingdings 3" charset="2"/>
              <a:buNone/>
              <a:defRPr sz="6880" b="1"/>
            </a:pPr>
            <a:endParaRPr lang="en-US" sz="3800" b="1" dirty="0"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REVENTATION…"/>
          <p:cNvSpPr txBox="1">
            <a:spLocks noGrp="1"/>
          </p:cNvSpPr>
          <p:nvPr>
            <p:ph type="body" idx="1"/>
          </p:nvPr>
        </p:nvSpPr>
        <p:spPr>
          <a:xfrm>
            <a:off x="1206500" y="1605942"/>
            <a:ext cx="17380080" cy="7780655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8500" b="1"/>
            </a:pPr>
            <a:r>
              <a:rPr lang="en-US" sz="7900" b="1" spc="-170" dirty="0">
                <a:solidFill>
                  <a:schemeClr val="accent2"/>
                </a:solidFill>
              </a:rPr>
              <a:t>Prevention</a:t>
            </a:r>
          </a:p>
          <a:p>
            <a:pPr marL="0" indent="0">
              <a:buSzTx/>
              <a:buNone/>
              <a:defRPr sz="8500" b="1"/>
            </a:pPr>
            <a:r>
              <a:rPr sz="7900" b="1" spc="-170" dirty="0">
                <a:solidFill>
                  <a:schemeClr val="accent2"/>
                </a:solidFill>
              </a:rPr>
              <a:t> </a:t>
            </a:r>
            <a:endParaRPr lang="en-US" sz="7900" b="1" spc="-170" dirty="0">
              <a:solidFill>
                <a:schemeClr val="accent2"/>
              </a:solidFill>
            </a:endParaRPr>
          </a:p>
          <a:p>
            <a:pPr marL="0" indent="0">
              <a:buSzTx/>
              <a:buNone/>
              <a:defRPr sz="8500" b="1"/>
            </a:pPr>
            <a:endParaRPr sz="7900" b="1" spc="-170" dirty="0">
              <a:solidFill>
                <a:schemeClr val="accent2"/>
              </a:solidFill>
            </a:endParaRPr>
          </a:p>
          <a:p>
            <a:r>
              <a:rPr lang="en-US" sz="3500" dirty="0"/>
              <a:t>Advise for birth spacing at least 2 yrs</a:t>
            </a:r>
            <a:r>
              <a:rPr sz="3500" dirty="0"/>
              <a:t>.</a:t>
            </a:r>
          </a:p>
          <a:p>
            <a:r>
              <a:rPr sz="3500" dirty="0"/>
              <a:t>Surgical repair of uterine scar defects with single or double layer closure</a:t>
            </a: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MANAGEMENT…"/>
          <p:cNvSpPr txBox="1">
            <a:spLocks noGrp="1"/>
          </p:cNvSpPr>
          <p:nvPr>
            <p:ph type="body" idx="1"/>
          </p:nvPr>
        </p:nvSpPr>
        <p:spPr>
          <a:xfrm>
            <a:off x="1206500" y="2445792"/>
            <a:ext cx="16521663" cy="6586242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8500" b="1"/>
            </a:pPr>
            <a:r>
              <a:rPr lang="en-US" sz="7900" b="1" spc="-170" dirty="0">
                <a:solidFill>
                  <a:schemeClr val="accent2"/>
                </a:solidFill>
              </a:rPr>
              <a:t>Management</a:t>
            </a:r>
          </a:p>
          <a:p>
            <a:pPr marL="0" indent="0">
              <a:buSzTx/>
              <a:buNone/>
              <a:defRPr sz="8500" b="1"/>
            </a:pPr>
            <a:r>
              <a:rPr sz="7900" b="1" spc="-170" dirty="0">
                <a:solidFill>
                  <a:schemeClr val="accent2"/>
                </a:solidFill>
              </a:rPr>
              <a:t> </a:t>
            </a:r>
          </a:p>
          <a:p>
            <a:r>
              <a:rPr sz="3500" dirty="0"/>
              <a:t>Treatment of CSP should be evidence based and focused on </a:t>
            </a:r>
            <a:endParaRPr lang="en-US" sz="35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500" dirty="0"/>
              <a:t> P</a:t>
            </a:r>
            <a:r>
              <a:rPr sz="3500" dirty="0"/>
              <a:t>revention of severe complications </a:t>
            </a:r>
            <a:endParaRPr lang="en-US" sz="35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500" dirty="0"/>
              <a:t> C</a:t>
            </a:r>
            <a:r>
              <a:rPr sz="3500" dirty="0"/>
              <a:t>onservation of fertility.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I. Expectant Managemen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sz="7900" b="1" spc="-170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I.</a:t>
            </a:r>
            <a:r>
              <a:rPr lang="en-US" sz="7900" b="1" spc="-170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 </a:t>
            </a:r>
            <a:r>
              <a:rPr sz="7900" b="1" spc="-170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Expectant Management </a:t>
            </a:r>
          </a:p>
        </p:txBody>
      </p:sp>
      <p:sp>
        <p:nvSpPr>
          <p:cNvPr id="205" name="If patient doesn’t want to have a Termination of Pregnancy and wants to continue the pregnancy, and there is sonographic evidence of the sac growing towards the uterine cavity; Expectant management can be considered at life threatening risks.…"/>
          <p:cNvSpPr txBox="1">
            <a:spLocks noGrp="1"/>
          </p:cNvSpPr>
          <p:nvPr>
            <p:ph type="body" idx="1"/>
          </p:nvPr>
        </p:nvSpPr>
        <p:spPr>
          <a:xfrm>
            <a:off x="1354668" y="4838475"/>
            <a:ext cx="17193336" cy="403905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3500" dirty="0"/>
              <a:t>If patient wants to continue the pregnancy </a:t>
            </a:r>
            <a:endParaRPr lang="en-US" sz="3500" dirty="0"/>
          </a:p>
          <a:p>
            <a:r>
              <a:rPr lang="en-US" sz="3500" dirty="0"/>
              <a:t>T</a:t>
            </a:r>
            <a:r>
              <a:rPr sz="3500" dirty="0"/>
              <a:t>here is </a:t>
            </a:r>
            <a:r>
              <a:rPr sz="3500" dirty="0" err="1"/>
              <a:t>sonographic</a:t>
            </a:r>
            <a:r>
              <a:rPr sz="3500" dirty="0"/>
              <a:t> evidence of the sac growing towards the uterine cavity; </a:t>
            </a:r>
            <a:r>
              <a:rPr lang="en-US" sz="3500" dirty="0"/>
              <a:t>  </a:t>
            </a:r>
            <a:r>
              <a:rPr sz="3500" dirty="0"/>
              <a:t>Expectant management can be considered at life threatening risks.</a:t>
            </a:r>
          </a:p>
          <a:p>
            <a:r>
              <a:rPr sz="3500" dirty="0"/>
              <a:t>The efficacy is low (41.5%) and complication rate is high (53.7%) 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II. Medical Managemen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sz="7900" b="1" spc="-170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II. Medical Management</a:t>
            </a:r>
          </a:p>
        </p:txBody>
      </p:sp>
      <p:sp>
        <p:nvSpPr>
          <p:cNvPr id="208" name="Systemic Methotrexate…"/>
          <p:cNvSpPr txBox="1">
            <a:spLocks noGrp="1"/>
          </p:cNvSpPr>
          <p:nvPr>
            <p:ph type="body" idx="1"/>
          </p:nvPr>
        </p:nvSpPr>
        <p:spPr>
          <a:xfrm>
            <a:off x="1354668" y="4843693"/>
            <a:ext cx="14805952" cy="370314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889000" indent="-889000">
              <a:buSzPct val="100000"/>
              <a:buAutoNum type="alphaUcPeriod"/>
            </a:pPr>
            <a:r>
              <a:rPr sz="3500" dirty="0"/>
              <a:t>Systemic Methotrexate</a:t>
            </a:r>
          </a:p>
          <a:p>
            <a:pPr marL="889000" indent="-889000">
              <a:buSzPct val="100000"/>
              <a:buAutoNum type="alphaUcPeriod"/>
            </a:pPr>
            <a:r>
              <a:rPr sz="3500" dirty="0"/>
              <a:t>Local injection of </a:t>
            </a:r>
            <a:r>
              <a:rPr sz="3500" dirty="0" err="1"/>
              <a:t>Embryocides</a:t>
            </a:r>
            <a:endParaRPr sz="3500" dirty="0"/>
          </a:p>
          <a:p>
            <a:pPr marL="889000" indent="-889000">
              <a:buSzPct val="100000"/>
              <a:buAutoNum type="alphaUcPeriod"/>
            </a:pPr>
            <a:r>
              <a:rPr sz="3500" dirty="0"/>
              <a:t>Medical treatment combined with surgical sac aspiration 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A. Systemic methotrexate"/>
          <p:cNvSpPr txBox="1">
            <a:spLocks noGrp="1"/>
          </p:cNvSpPr>
          <p:nvPr>
            <p:ph type="title"/>
          </p:nvPr>
        </p:nvSpPr>
        <p:spPr>
          <a:xfrm>
            <a:off x="1354668" y="1219200"/>
            <a:ext cx="17193336" cy="172927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7900" b="1" spc="-170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A. Systemic methotrexate </a:t>
            </a:r>
          </a:p>
        </p:txBody>
      </p:sp>
      <p:sp>
        <p:nvSpPr>
          <p:cNvPr id="211" name="Dose: single dose of 50mg/m2 IM…"/>
          <p:cNvSpPr txBox="1">
            <a:spLocks noGrp="1"/>
          </p:cNvSpPr>
          <p:nvPr>
            <p:ph type="body" idx="1"/>
          </p:nvPr>
        </p:nvSpPr>
        <p:spPr>
          <a:xfrm>
            <a:off x="1354668" y="3419220"/>
            <a:ext cx="17193336" cy="90775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536447" indent="-536447" defTabSz="2145738">
              <a:spcBef>
                <a:spcPts val="3900"/>
              </a:spcBef>
              <a:defRPr sz="4224"/>
            </a:pPr>
            <a:r>
              <a:rPr sz="3500" dirty="0"/>
              <a:t>Dose: single dose of 50mg/m</a:t>
            </a:r>
            <a:r>
              <a:rPr sz="3500" baseline="31999" dirty="0"/>
              <a:t>2 </a:t>
            </a:r>
            <a:r>
              <a:rPr sz="3500" dirty="0"/>
              <a:t>IM</a:t>
            </a:r>
          </a:p>
          <a:p>
            <a:pPr marL="536447" indent="-536447" defTabSz="2145738">
              <a:spcBef>
                <a:spcPts val="3900"/>
              </a:spcBef>
              <a:defRPr sz="4224"/>
            </a:pPr>
            <a:r>
              <a:rPr sz="3500" dirty="0"/>
              <a:t>Criteria: Hemodynamic stable patient without pain. </a:t>
            </a:r>
          </a:p>
          <a:p>
            <a:pPr marL="1818640" lvl="2" indent="-782319" defTabSz="2145738">
              <a:spcBef>
                <a:spcPts val="3900"/>
              </a:spcBef>
              <a:buSzPct val="100000"/>
              <a:buAutoNum type="arabicPeriod"/>
              <a:defRPr sz="4224"/>
            </a:pPr>
            <a:r>
              <a:rPr sz="3500" dirty="0"/>
              <a:t>Gestation age &lt; 8weeks </a:t>
            </a:r>
          </a:p>
          <a:p>
            <a:pPr marL="1818640" lvl="2" indent="-782319" defTabSz="2145738">
              <a:spcBef>
                <a:spcPts val="3900"/>
              </a:spcBef>
              <a:buSzPct val="100000"/>
              <a:buAutoNum type="arabicPeriod"/>
              <a:defRPr sz="4224"/>
            </a:pPr>
            <a:r>
              <a:rPr sz="3500" dirty="0"/>
              <a:t>Myometrium thickness &lt;2mm between pregnancy and bladder</a:t>
            </a:r>
          </a:p>
          <a:p>
            <a:pPr marL="1818640" lvl="2" indent="-782319" defTabSz="2145738">
              <a:spcBef>
                <a:spcPts val="3900"/>
              </a:spcBef>
              <a:buSzPct val="100000"/>
              <a:buAutoNum type="arabicPeriod"/>
              <a:defRPr sz="4224"/>
            </a:pPr>
            <a:r>
              <a:rPr sz="3500" dirty="0"/>
              <a:t>Serum </a:t>
            </a:r>
            <a:r>
              <a:rPr sz="3500" dirty="0" err="1"/>
              <a:t>hCG</a:t>
            </a:r>
            <a:r>
              <a:rPr sz="3500" dirty="0"/>
              <a:t> &lt;5000IU/L</a:t>
            </a:r>
          </a:p>
          <a:p>
            <a:pPr marL="1818640" lvl="2" indent="-782319" defTabSz="2145738">
              <a:spcBef>
                <a:spcPts val="3900"/>
              </a:spcBef>
              <a:buSzPct val="100000"/>
              <a:buAutoNum type="arabicPeriod"/>
              <a:defRPr sz="4224"/>
            </a:pPr>
            <a:r>
              <a:rPr sz="3500" dirty="0"/>
              <a:t>Gestational sac &lt;2.5 cm</a:t>
            </a:r>
          </a:p>
          <a:p>
            <a:pPr marL="1818640" lvl="2" indent="-782319" defTabSz="2145738">
              <a:spcBef>
                <a:spcPts val="3900"/>
              </a:spcBef>
              <a:buSzPct val="100000"/>
              <a:buAutoNum type="arabicPeriod"/>
              <a:defRPr sz="4224"/>
            </a:pPr>
            <a:r>
              <a:rPr sz="3500" dirty="0"/>
              <a:t>No fetal heart rate.</a:t>
            </a:r>
            <a:endParaRPr lang="en-US" sz="3500" dirty="0"/>
          </a:p>
          <a:p>
            <a:pPr marL="1036321" lvl="2" indent="0" defTabSz="2145738">
              <a:spcBef>
                <a:spcPts val="3900"/>
              </a:spcBef>
              <a:buSzPct val="100000"/>
              <a:buNone/>
              <a:defRPr sz="4224"/>
            </a:pPr>
            <a:endParaRPr sz="3500" dirty="0"/>
          </a:p>
          <a:p>
            <a:pPr marL="536447" indent="-536447" defTabSz="2145738">
              <a:spcBef>
                <a:spcPts val="3900"/>
              </a:spcBef>
              <a:defRPr sz="4224"/>
            </a:pPr>
            <a:r>
              <a:rPr sz="3500" dirty="0"/>
              <a:t>Complication rate is 13%</a:t>
            </a:r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B. Local injection of embryocides"/>
          <p:cNvSpPr txBox="1">
            <a:spLocks noGrp="1"/>
          </p:cNvSpPr>
          <p:nvPr>
            <p:ph type="title"/>
          </p:nvPr>
        </p:nvSpPr>
        <p:spPr>
          <a:xfrm>
            <a:off x="1354668" y="1219200"/>
            <a:ext cx="17193336" cy="1766596"/>
          </a:xfrm>
          <a:prstGeom prst="rect">
            <a:avLst/>
          </a:prstGeom>
        </p:spPr>
        <p:txBody>
          <a:bodyPr/>
          <a:lstStyle/>
          <a:p>
            <a:r>
              <a:rPr sz="7900" b="1" spc="-170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B. Local injection of </a:t>
            </a:r>
            <a:r>
              <a:rPr sz="7900" b="1" spc="-170" dirty="0" err="1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embryocides</a:t>
            </a:r>
            <a:endParaRPr sz="7900" b="1" spc="-170" dirty="0">
              <a:solidFill>
                <a:schemeClr val="accent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4" name="Local injection of MTX, potassium chloride, hyperosmolar glucose36 has been used for termination of the pregnancy.…"/>
          <p:cNvSpPr txBox="1">
            <a:spLocks noGrp="1"/>
          </p:cNvSpPr>
          <p:nvPr>
            <p:ph type="body" idx="1"/>
          </p:nvPr>
        </p:nvSpPr>
        <p:spPr>
          <a:xfrm>
            <a:off x="1011890" y="4593754"/>
            <a:ext cx="18321139" cy="422369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3500" dirty="0"/>
              <a:t>Local injection of MTX, potassium chloride, hyperosmolar glucose36 has been used for termination of the pregnancy.</a:t>
            </a:r>
          </a:p>
          <a:p>
            <a:r>
              <a:rPr sz="3500" dirty="0"/>
              <a:t> Methotrexate always has been preferred agent. </a:t>
            </a:r>
          </a:p>
          <a:p>
            <a:r>
              <a:rPr sz="3500" dirty="0"/>
              <a:t>Under USG guidance, MTX can be injected locally to the gestation sac via transabdominal or via transvaginal route.</a:t>
            </a:r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C. Medical treatment combined with surgical sac aspiratio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1804370">
              <a:defRPr sz="6290" spc="-125"/>
            </a:lvl1pPr>
          </a:lstStyle>
          <a:p>
            <a:r>
              <a:rPr sz="7900" b="1" spc="-170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C. Medical treatment combined with surgical sac aspiration</a:t>
            </a:r>
          </a:p>
        </p:txBody>
      </p:sp>
      <p:sp>
        <p:nvSpPr>
          <p:cNvPr id="217" name="Local potassium chloride/ Local or intramuscular MTX injection with TVS guided sac aspiration.…"/>
          <p:cNvSpPr txBox="1">
            <a:spLocks noGrp="1"/>
          </p:cNvSpPr>
          <p:nvPr>
            <p:ph type="body" idx="1"/>
          </p:nvPr>
        </p:nvSpPr>
        <p:spPr>
          <a:xfrm>
            <a:off x="1354668" y="5243803"/>
            <a:ext cx="17193336" cy="328437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889000" indent="-889000">
              <a:buSzPct val="100000"/>
              <a:buAutoNum type="alphaUcPeriod"/>
            </a:pPr>
            <a:r>
              <a:rPr sz="3500" dirty="0"/>
              <a:t>Local potassium chloride/ Local or intramuscular MTX injection with TVS guided sac aspiration.</a:t>
            </a:r>
          </a:p>
          <a:p>
            <a:pPr marL="889000" indent="-889000">
              <a:buSzPct val="100000"/>
              <a:buAutoNum type="alphaUcPeriod"/>
            </a:pPr>
            <a:r>
              <a:rPr sz="3500" dirty="0"/>
              <a:t>Systemic MTX/ TVS guided sac aspiration.</a:t>
            </a:r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III. Surgical Managemen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sz="7900" b="1" spc="-170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III. Surgical Management</a:t>
            </a:r>
          </a:p>
        </p:txBody>
      </p:sp>
      <p:sp>
        <p:nvSpPr>
          <p:cNvPr id="220" name="Uterine Curettage…"/>
          <p:cNvSpPr txBox="1">
            <a:spLocks noGrp="1"/>
          </p:cNvSpPr>
          <p:nvPr>
            <p:ph type="body" idx="1"/>
          </p:nvPr>
        </p:nvSpPr>
        <p:spPr>
          <a:xfrm>
            <a:off x="1354668" y="5123611"/>
            <a:ext cx="17193336" cy="42629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889000" indent="-889000">
              <a:buSzPct val="100000"/>
              <a:buAutoNum type="alphaUcPeriod"/>
            </a:pPr>
            <a:r>
              <a:rPr sz="3500" dirty="0"/>
              <a:t>Uterine Curettage</a:t>
            </a:r>
          </a:p>
          <a:p>
            <a:pPr marL="889000" indent="-889000">
              <a:buSzPct val="100000"/>
              <a:buAutoNum type="alphaUcPeriod"/>
            </a:pPr>
            <a:r>
              <a:rPr sz="3500" dirty="0"/>
              <a:t>Hysteroscopic evacuation</a:t>
            </a:r>
          </a:p>
          <a:p>
            <a:pPr marL="889000" indent="-889000">
              <a:buSzPct val="100000"/>
              <a:buAutoNum type="alphaUcPeriod"/>
            </a:pPr>
            <a:r>
              <a:rPr sz="3500" dirty="0"/>
              <a:t>Laparoscopic removal</a:t>
            </a:r>
          </a:p>
          <a:p>
            <a:pPr marL="889000" indent="-889000">
              <a:buSzPct val="100000"/>
              <a:buAutoNum type="alphaUcPeriod"/>
            </a:pPr>
            <a:r>
              <a:rPr sz="3500" dirty="0"/>
              <a:t>Primary open surgical treatment</a:t>
            </a:r>
          </a:p>
          <a:p>
            <a:pPr marL="889000" indent="-889000">
              <a:buSzPct val="100000"/>
              <a:buAutoNum type="alphaUcPeriod"/>
            </a:pPr>
            <a:r>
              <a:rPr sz="3500" dirty="0"/>
              <a:t>Hysterectomy</a:t>
            </a:r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A. Uterine curettag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sz="7900" b="1" spc="-170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A. Uterine curettage </a:t>
            </a:r>
          </a:p>
        </p:txBody>
      </p:sp>
      <p:sp>
        <p:nvSpPr>
          <p:cNvPr id="223" name="Gestation sac of a CSP is not actually within the uterine cavity. Trophoblastic tissue is unreachable by the curette but also such attempts can potentially rupture the uterine scar.…"/>
          <p:cNvSpPr txBox="1">
            <a:spLocks noGrp="1"/>
          </p:cNvSpPr>
          <p:nvPr>
            <p:ph type="body" idx="1"/>
          </p:nvPr>
        </p:nvSpPr>
        <p:spPr>
          <a:xfrm>
            <a:off x="1354668" y="4321179"/>
            <a:ext cx="17193336" cy="480416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3500" dirty="0"/>
              <a:t>Gestation sac of a CSP is not actually within the uterine cavity. Trophoblastic tissue is unreachable by the curette but also such attempts can potentially rupture the uterine scar.</a:t>
            </a:r>
          </a:p>
          <a:p>
            <a:r>
              <a:rPr sz="3500" dirty="0"/>
              <a:t>Suction curettage can be done under USG guidance when gestation is &lt;7weeks and myometrial thickness anterior to CSP is &gt;3.5mm</a:t>
            </a:r>
          </a:p>
          <a:p>
            <a:r>
              <a:rPr sz="3500" dirty="0"/>
              <a:t>Complication rate 21% </a:t>
            </a: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B. Hysteroscopic Evacuation"/>
          <p:cNvSpPr txBox="1">
            <a:spLocks noGrp="1"/>
          </p:cNvSpPr>
          <p:nvPr>
            <p:ph type="title"/>
          </p:nvPr>
        </p:nvSpPr>
        <p:spPr>
          <a:xfrm>
            <a:off x="1354668" y="1219200"/>
            <a:ext cx="17193336" cy="189722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7900" b="1" spc="-170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B. Hysteroscopic Evacuation</a:t>
            </a:r>
          </a:p>
        </p:txBody>
      </p:sp>
      <p:sp>
        <p:nvSpPr>
          <p:cNvPr id="226" name="Gestational sac dissected free of the uterine wall through natural entrance, homeostasis can be achieved Electro-Coagulation using wire-loop or roller ball…"/>
          <p:cNvSpPr txBox="1">
            <a:spLocks noGrp="1"/>
          </p:cNvSpPr>
          <p:nvPr>
            <p:ph type="body" idx="1"/>
          </p:nvPr>
        </p:nvSpPr>
        <p:spPr>
          <a:xfrm>
            <a:off x="1354668" y="5086289"/>
            <a:ext cx="17193336" cy="435629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3500" dirty="0"/>
              <a:t>Gestational sac dissected free of the uterine wall through natural entrance, homeostasis can be achieved Electro-Coagulation using wire-loop or roller ball</a:t>
            </a:r>
          </a:p>
          <a:p>
            <a:r>
              <a:rPr sz="3500" dirty="0"/>
              <a:t>Balloon catheter can be postoperatively for compression </a:t>
            </a:r>
            <a:r>
              <a:rPr sz="3500" dirty="0" err="1"/>
              <a:t>haemostasis</a:t>
            </a:r>
            <a:r>
              <a:rPr sz="3500" dirty="0"/>
              <a:t> and wound surface drainage </a:t>
            </a:r>
          </a:p>
          <a:p>
            <a:r>
              <a:rPr sz="3500" dirty="0"/>
              <a:t>Complication rate 3.1%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ites of Ectopic Pregnancy…"/>
          <p:cNvSpPr txBox="1">
            <a:spLocks noGrp="1"/>
          </p:cNvSpPr>
          <p:nvPr>
            <p:ph type="body" idx="1"/>
          </p:nvPr>
        </p:nvSpPr>
        <p:spPr>
          <a:xfrm>
            <a:off x="1393112" y="653143"/>
            <a:ext cx="14450267" cy="154888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defTabSz="2096971">
              <a:spcBef>
                <a:spcPts val="3800"/>
              </a:spcBef>
              <a:buSzTx/>
              <a:buNone/>
              <a:defRPr sz="6880" b="1"/>
            </a:pPr>
            <a:r>
              <a:rPr sz="8500" b="1" dirty="0">
                <a:solidFill>
                  <a:schemeClr val="accent2"/>
                </a:solidFill>
              </a:rPr>
              <a:t>Sites of Ectopic Pregnancy</a:t>
            </a:r>
            <a:endParaRPr lang="en-US" sz="8500" b="1" dirty="0">
              <a:solidFill>
                <a:schemeClr val="accent2"/>
              </a:solidFill>
            </a:endParaRPr>
          </a:p>
          <a:p>
            <a:pPr marL="0" indent="0" defTabSz="2096971">
              <a:spcBef>
                <a:spcPts val="3800"/>
              </a:spcBef>
              <a:buSzTx/>
              <a:buNone/>
              <a:defRPr sz="6880" b="1"/>
            </a:pPr>
            <a:endParaRPr lang="en-US" sz="3800" dirty="0"/>
          </a:p>
        </p:txBody>
      </p:sp>
      <p:sp>
        <p:nvSpPr>
          <p:cNvPr id="2" name="Sites of Ectopic Pregnancy…">
            <a:extLst>
              <a:ext uri="{FF2B5EF4-FFF2-40B4-BE49-F238E27FC236}">
                <a16:creationId xmlns:a16="http://schemas.microsoft.com/office/drawing/2014/main" id="{E0A6DBB6-2BF4-C287-8AB0-8C7ACF085933}"/>
              </a:ext>
            </a:extLst>
          </p:cNvPr>
          <p:cNvSpPr txBox="1">
            <a:spLocks/>
          </p:cNvSpPr>
          <p:nvPr/>
        </p:nvSpPr>
        <p:spPr>
          <a:xfrm>
            <a:off x="1393111" y="2743199"/>
            <a:ext cx="14450267" cy="9405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685800" indent="-685800" algn="l" defTabSz="914400" rtl="0" eaLnBrk="1" latinLnBrk="0" hangingPunct="1"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485900" indent="-571500" algn="l" defTabSz="914400" rtl="0" eaLnBrk="1" latinLnBrk="0" hangingPunct="1"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914400" rtl="0" eaLnBrk="1" latinLnBrk="0" hangingPunct="1"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914400" rtl="0" eaLnBrk="1" latinLnBrk="0" hangingPunct="1"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914400" rtl="0" eaLnBrk="1" latinLnBrk="0" hangingPunct="1"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914400" rtl="0" eaLnBrk="1" latinLnBrk="0" hangingPunct="1"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914400" rtl="0" eaLnBrk="1" latinLnBrk="0" hangingPunct="1"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914400" rtl="0" eaLnBrk="1" latinLnBrk="0" hangingPunct="1"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914400" rtl="0" eaLnBrk="1" latinLnBrk="0" hangingPunct="1"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2096971">
              <a:spcBef>
                <a:spcPts val="3800"/>
              </a:spcBef>
              <a:buSzTx/>
              <a:buFont typeface="Wingdings 3" charset="2"/>
              <a:buNone/>
              <a:defRPr sz="6880"/>
            </a:pPr>
            <a:r>
              <a:rPr lang="en-US" sz="3500" dirty="0"/>
              <a:t>The most common sites for an ectopic pregnancies are: </a:t>
            </a:r>
          </a:p>
          <a:p>
            <a:pPr marL="524255" indent="-524255" defTabSz="2096971">
              <a:spcBef>
                <a:spcPts val="3800"/>
              </a:spcBef>
              <a:defRPr sz="6880"/>
            </a:pPr>
            <a:r>
              <a:rPr lang="en-US" sz="3500" dirty="0"/>
              <a:t>Ampullary mid portion of the fallopian tube (80-90%)</a:t>
            </a:r>
          </a:p>
          <a:p>
            <a:pPr marL="524255" indent="-524255" defTabSz="2096971">
              <a:spcBef>
                <a:spcPts val="3800"/>
              </a:spcBef>
              <a:defRPr sz="6880"/>
            </a:pPr>
            <a:r>
              <a:rPr lang="en-US" sz="3500" dirty="0"/>
              <a:t>Isthmic portion of the fallopian tube (5-10%)</a:t>
            </a:r>
          </a:p>
          <a:p>
            <a:pPr marL="524255" indent="-524255" defTabSz="2096971">
              <a:spcBef>
                <a:spcPts val="3800"/>
              </a:spcBef>
              <a:defRPr sz="6880"/>
            </a:pPr>
            <a:r>
              <a:rPr lang="en-US" sz="3500" dirty="0" err="1"/>
              <a:t>Fimbrial</a:t>
            </a:r>
            <a:r>
              <a:rPr lang="en-US" sz="3500" dirty="0"/>
              <a:t> end of the fallopian tube (about 5%) </a:t>
            </a:r>
          </a:p>
          <a:p>
            <a:pPr marL="524255" indent="-524255" defTabSz="2096971">
              <a:spcBef>
                <a:spcPts val="3800"/>
              </a:spcBef>
              <a:defRPr sz="6880"/>
            </a:pPr>
            <a:r>
              <a:rPr lang="en-US" sz="3500" dirty="0"/>
              <a:t>Cornual (1-2%) </a:t>
            </a:r>
          </a:p>
          <a:p>
            <a:pPr marL="524255" indent="-524255" defTabSz="2096971">
              <a:spcBef>
                <a:spcPts val="3800"/>
              </a:spcBef>
              <a:defRPr sz="6880"/>
            </a:pPr>
            <a:r>
              <a:rPr lang="en-US" sz="3500" dirty="0"/>
              <a:t>Abdomen (1-2%) </a:t>
            </a:r>
          </a:p>
          <a:p>
            <a:pPr marL="524255" indent="-524255" defTabSz="2096971">
              <a:spcBef>
                <a:spcPts val="3800"/>
              </a:spcBef>
              <a:defRPr sz="6880"/>
            </a:pPr>
            <a:r>
              <a:rPr lang="en-US" sz="3500" dirty="0"/>
              <a:t>Ovary (&lt;1%) </a:t>
            </a:r>
          </a:p>
          <a:p>
            <a:pPr marL="524255" indent="-524255" defTabSz="2096971">
              <a:spcBef>
                <a:spcPts val="3800"/>
              </a:spcBef>
              <a:defRPr sz="6880"/>
            </a:pPr>
            <a:r>
              <a:rPr lang="en-US" sz="3500" dirty="0"/>
              <a:t>Cervix (&lt;1%)</a:t>
            </a:r>
          </a:p>
          <a:p>
            <a:pPr marL="524255" indent="-524255" defTabSz="2096971">
              <a:spcBef>
                <a:spcPts val="3800"/>
              </a:spcBef>
              <a:defRPr sz="6880"/>
            </a:pPr>
            <a:r>
              <a:rPr lang="en-US" sz="3500" dirty="0"/>
              <a:t>Previous Uterine Scar  (&lt;1%) </a:t>
            </a: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C. Laparoscopic Remova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sz="7900" b="1" spc="-170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C. Laparoscopic Removal</a:t>
            </a:r>
          </a:p>
        </p:txBody>
      </p:sp>
      <p:sp>
        <p:nvSpPr>
          <p:cNvPr id="229" name="CSP mass is incised and pregnancy tissue removed in an endobag…"/>
          <p:cNvSpPr txBox="1">
            <a:spLocks noGrp="1"/>
          </p:cNvSpPr>
          <p:nvPr>
            <p:ph type="body" idx="1"/>
          </p:nvPr>
        </p:nvSpPr>
        <p:spPr>
          <a:xfrm>
            <a:off x="1354668" y="5328885"/>
            <a:ext cx="17193336" cy="407637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3500" dirty="0"/>
              <a:t>CSP mass is incised and pregnancy tissue removed in an </a:t>
            </a:r>
            <a:r>
              <a:rPr sz="3500" dirty="0" err="1"/>
              <a:t>endobag</a:t>
            </a:r>
            <a:endParaRPr sz="3500" dirty="0"/>
          </a:p>
          <a:p>
            <a:r>
              <a:rPr sz="3500" dirty="0"/>
              <a:t>Bleeding can be </a:t>
            </a:r>
            <a:r>
              <a:rPr sz="3500" dirty="0" err="1"/>
              <a:t>minimised</a:t>
            </a:r>
            <a:r>
              <a:rPr sz="3500" dirty="0"/>
              <a:t> by local injection of vasopressin</a:t>
            </a:r>
          </a:p>
          <a:p>
            <a:r>
              <a:rPr sz="3500" dirty="0"/>
              <a:t>Hemostasis achieved by bipolar diathermy and uterine defect closed with endoscopic suturing</a:t>
            </a:r>
          </a:p>
          <a:p>
            <a:r>
              <a:rPr sz="3500" dirty="0"/>
              <a:t>Success rate is high (97.1%) </a:t>
            </a:r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D. Primary open surgical treatment"/>
          <p:cNvSpPr txBox="1">
            <a:spLocks noGrp="1"/>
          </p:cNvSpPr>
          <p:nvPr>
            <p:ph type="title"/>
          </p:nvPr>
        </p:nvSpPr>
        <p:spPr>
          <a:xfrm>
            <a:off x="1354668" y="1219200"/>
            <a:ext cx="17193336" cy="167329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7900" b="1" spc="-170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D. Primary open surgical treatment</a:t>
            </a:r>
          </a:p>
        </p:txBody>
      </p:sp>
      <p:sp>
        <p:nvSpPr>
          <p:cNvPr id="232" name="Laparotomy followed by wedge resection of the lesion should be considered for women who do not respond to conservative medical management.…"/>
          <p:cNvSpPr txBox="1">
            <a:spLocks noGrp="1"/>
          </p:cNvSpPr>
          <p:nvPr>
            <p:ph type="body" idx="1"/>
          </p:nvPr>
        </p:nvSpPr>
        <p:spPr>
          <a:xfrm>
            <a:off x="1354668" y="5048967"/>
            <a:ext cx="17193336" cy="416967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3500" dirty="0"/>
              <a:t>Laparotomy followed by wedge resection of the lesion should be considered for women who do not respond to conservative medical management. </a:t>
            </a:r>
          </a:p>
          <a:p>
            <a:r>
              <a:rPr sz="3500" dirty="0"/>
              <a:t>Laparotomy is mandatory when uterine rupture is confirmed or strongly suspected</a:t>
            </a:r>
          </a:p>
          <a:p>
            <a:r>
              <a:rPr sz="3500" dirty="0"/>
              <a:t>Higher chance of placenta accrete in the future.</a:t>
            </a:r>
          </a:p>
        </p:txBody>
      </p: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E. Hysterectom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sz="7900" b="1" spc="-170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E. Hysterectomy</a:t>
            </a:r>
          </a:p>
        </p:txBody>
      </p:sp>
      <p:sp>
        <p:nvSpPr>
          <p:cNvPr id="235" name="It is not advised as a primary procedure of treatment except in cases of intractable haemorrhage due to rupture.…"/>
          <p:cNvSpPr txBox="1">
            <a:spLocks noGrp="1"/>
          </p:cNvSpPr>
          <p:nvPr>
            <p:ph type="body" idx="1"/>
          </p:nvPr>
        </p:nvSpPr>
        <p:spPr>
          <a:xfrm>
            <a:off x="1354668" y="4931781"/>
            <a:ext cx="17193336" cy="3852437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3500" dirty="0"/>
              <a:t>It is not advised as a primary procedure of treatment except in cases of intractable </a:t>
            </a:r>
            <a:r>
              <a:rPr sz="3500" dirty="0" err="1"/>
              <a:t>haemorrhage</a:t>
            </a:r>
            <a:r>
              <a:rPr sz="3500" dirty="0"/>
              <a:t> due to rupture. </a:t>
            </a:r>
          </a:p>
          <a:p>
            <a:r>
              <a:rPr sz="3500" dirty="0"/>
              <a:t>Generally used as last resort to previously failed procedures or any life threatening complications. </a:t>
            </a:r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COMPLICATIONS…"/>
          <p:cNvSpPr txBox="1">
            <a:spLocks noGrp="1"/>
          </p:cNvSpPr>
          <p:nvPr>
            <p:ph type="body" idx="1"/>
          </p:nvPr>
        </p:nvSpPr>
        <p:spPr>
          <a:xfrm>
            <a:off x="1337129" y="2700170"/>
            <a:ext cx="16838904" cy="717161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8500" b="1"/>
            </a:pPr>
            <a:r>
              <a:rPr lang="en-US" sz="7900" b="1" spc="-170" dirty="0">
                <a:solidFill>
                  <a:schemeClr val="accent2"/>
                </a:solidFill>
              </a:rPr>
              <a:t>Complications</a:t>
            </a:r>
          </a:p>
          <a:p>
            <a:pPr marL="0" indent="0">
              <a:buSzTx/>
              <a:buNone/>
              <a:defRPr sz="8500" b="1"/>
            </a:pPr>
            <a:r>
              <a:rPr sz="7900" b="1" spc="-170" dirty="0">
                <a:solidFill>
                  <a:schemeClr val="accent2"/>
                </a:solidFill>
              </a:rPr>
              <a:t> </a:t>
            </a:r>
          </a:p>
          <a:p>
            <a:pPr marL="1079500" indent="-1079500"/>
            <a:r>
              <a:rPr sz="3500" dirty="0"/>
              <a:t>Placenta previa/ </a:t>
            </a:r>
            <a:r>
              <a:rPr sz="3500" dirty="0" err="1"/>
              <a:t>accerta</a:t>
            </a:r>
            <a:endParaRPr sz="3500" dirty="0"/>
          </a:p>
          <a:p>
            <a:pPr marL="1079500" indent="-1079500"/>
            <a:r>
              <a:rPr sz="3500" dirty="0"/>
              <a:t>Uterine rupture</a:t>
            </a:r>
          </a:p>
          <a:p>
            <a:pPr marL="1079500" indent="-1079500"/>
            <a:r>
              <a:rPr sz="3500" dirty="0"/>
              <a:t>Massive </a:t>
            </a:r>
            <a:r>
              <a:rPr sz="3500" dirty="0" err="1"/>
              <a:t>Haemorrhage</a:t>
            </a:r>
            <a:r>
              <a:rPr sz="3500" dirty="0"/>
              <a:t>: Increased maternal morbidity and mortality. </a:t>
            </a:r>
          </a:p>
        </p:txBody>
      </p: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ummary…"/>
          <p:cNvSpPr txBox="1">
            <a:spLocks noGrp="1"/>
          </p:cNvSpPr>
          <p:nvPr>
            <p:ph type="body" idx="1"/>
          </p:nvPr>
        </p:nvSpPr>
        <p:spPr>
          <a:xfrm>
            <a:off x="1206500" y="613517"/>
            <a:ext cx="16540324" cy="11890999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8500" b="1"/>
            </a:pPr>
            <a:r>
              <a:rPr sz="7900" b="1" spc="-170" dirty="0">
                <a:solidFill>
                  <a:schemeClr val="accent2"/>
                </a:solidFill>
              </a:rPr>
              <a:t>Summary</a:t>
            </a:r>
            <a:endParaRPr lang="en-US" sz="7900" b="1" spc="-170" dirty="0">
              <a:solidFill>
                <a:schemeClr val="accent2"/>
              </a:solidFill>
            </a:endParaRPr>
          </a:p>
          <a:p>
            <a:pPr marL="0" indent="0">
              <a:buSzTx/>
              <a:buNone/>
              <a:defRPr sz="8500" b="1"/>
            </a:pPr>
            <a:endParaRPr dirty="0"/>
          </a:p>
          <a:p>
            <a:pPr>
              <a:defRPr sz="8500" b="1"/>
            </a:pPr>
            <a:r>
              <a:rPr sz="3500" b="0" dirty="0"/>
              <a:t>CSP is an uncommon but potentially life-threatening condition.</a:t>
            </a:r>
          </a:p>
          <a:p>
            <a:pPr>
              <a:defRPr sz="8500" b="1"/>
            </a:pPr>
            <a:r>
              <a:rPr sz="3500" b="0" dirty="0"/>
              <a:t>The incidence is rising as Caesarean section is rising. </a:t>
            </a:r>
          </a:p>
          <a:p>
            <a:pPr>
              <a:defRPr sz="8500" b="1"/>
            </a:pPr>
            <a:r>
              <a:rPr sz="3500" b="0" dirty="0"/>
              <a:t>Precursor of morbidity adherent placenta.</a:t>
            </a:r>
          </a:p>
          <a:p>
            <a:pPr>
              <a:defRPr sz="8500" b="1"/>
            </a:pPr>
            <a:r>
              <a:rPr sz="3500" b="0" dirty="0"/>
              <a:t>Do not confuse CSP with ectopic pregnancy.</a:t>
            </a:r>
          </a:p>
          <a:p>
            <a:pPr>
              <a:defRPr sz="8500" b="1"/>
            </a:pPr>
            <a:r>
              <a:rPr sz="3500" b="0" dirty="0"/>
              <a:t>Early diagnosis is important. </a:t>
            </a:r>
            <a:endParaRPr lang="en-US" sz="3500" b="0" dirty="0"/>
          </a:p>
          <a:p>
            <a:pPr>
              <a:defRPr sz="8500" b="1"/>
            </a:pPr>
            <a:r>
              <a:rPr sz="3500" b="0" dirty="0"/>
              <a:t>TVS is the most effective and preferred diagnostic tool.</a:t>
            </a:r>
          </a:p>
          <a:p>
            <a:pPr>
              <a:defRPr sz="8500" b="1"/>
            </a:pPr>
            <a:r>
              <a:rPr sz="3500" b="0" dirty="0"/>
              <a:t>Determine whether heart activity is present.</a:t>
            </a:r>
          </a:p>
        </p:txBody>
      </p:sp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If heart activity is documented : Counsel the patient.…"/>
          <p:cNvSpPr txBox="1">
            <a:spLocks noGrp="1"/>
          </p:cNvSpPr>
          <p:nvPr>
            <p:ph type="body" idx="1"/>
          </p:nvPr>
        </p:nvSpPr>
        <p:spPr>
          <a:xfrm>
            <a:off x="1206500" y="3637547"/>
            <a:ext cx="17100161" cy="517055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3500" dirty="0"/>
              <a:t>If heart activity is documented : Counsel the patient.</a:t>
            </a:r>
          </a:p>
          <a:p>
            <a:r>
              <a:rPr sz="3500" dirty="0"/>
              <a:t>Inform the patient of the risks of pregnancy continuation.</a:t>
            </a:r>
          </a:p>
          <a:p>
            <a:r>
              <a:rPr sz="3500" dirty="0"/>
              <a:t>If continuation: An additional counselling session; risks should be explained</a:t>
            </a:r>
          </a:p>
          <a:p>
            <a:r>
              <a:rPr sz="3500" dirty="0"/>
              <a:t>If termination: a reliable treatment that stops fetal heart beat without delay.</a:t>
            </a:r>
          </a:p>
        </p:txBody>
      </p:sp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75C81-F3CD-8DDE-F588-B03AC6715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394" y="989045"/>
            <a:ext cx="17193336" cy="10300995"/>
          </a:xfrm>
        </p:spPr>
        <p:txBody>
          <a:bodyPr>
            <a:noAutofit/>
          </a:bodyPr>
          <a:lstStyle/>
          <a:p>
            <a:pPr algn="ctr">
              <a:lnSpc>
                <a:spcPct val="250000"/>
              </a:lnSpc>
            </a:pPr>
            <a:r>
              <a:rPr lang="en-US" sz="200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74901246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" name="Image Gallery"/>
          <p:cNvGrpSpPr/>
          <p:nvPr/>
        </p:nvGrpSpPr>
        <p:grpSpPr>
          <a:xfrm>
            <a:off x="561985" y="-80530"/>
            <a:ext cx="23613870" cy="14418467"/>
            <a:chOff x="0" y="0"/>
            <a:chExt cx="23613868" cy="14418465"/>
          </a:xfrm>
        </p:grpSpPr>
        <p:pic>
          <p:nvPicPr>
            <p:cNvPr id="157" name="Screenshot 2024-11-14 at 11.32.05 PM.png" descr="Screenshot 2024-11-14 at 11.32.05 PM.png"/>
            <p:cNvPicPr>
              <a:picLocks noChangeAspect="1"/>
            </p:cNvPicPr>
            <p:nvPr/>
          </p:nvPicPr>
          <p:blipFill>
            <a:blip r:embed="rId2"/>
            <a:srcRect l="564" r="564"/>
            <a:stretch>
              <a:fillRect/>
            </a:stretch>
          </p:blipFill>
          <p:spPr>
            <a:xfrm>
              <a:off x="0" y="0"/>
              <a:ext cx="23613869" cy="138301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58" name="Caption"/>
            <p:cNvSpPr/>
            <p:nvPr/>
          </p:nvSpPr>
          <p:spPr>
            <a:xfrm>
              <a:off x="0" y="13906300"/>
              <a:ext cx="23613869" cy="5121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/>
            <a:p>
              <a:r>
                <a:t>Caption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Caesarean scar pregnancy (CSP) is an ectopic pregnancy implanted in the myometrium at the site of previous caesarean section scar.…"/>
          <p:cNvSpPr txBox="1">
            <a:spLocks noGrp="1"/>
          </p:cNvSpPr>
          <p:nvPr>
            <p:ph type="body" sz="half" idx="1"/>
          </p:nvPr>
        </p:nvSpPr>
        <p:spPr>
          <a:xfrm>
            <a:off x="1206500" y="4248504"/>
            <a:ext cx="12977583" cy="825663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3500" dirty="0"/>
              <a:t>Caesarean scar pregnancy (CSP) is an ectopic pregnancy implanted in the myometrium at the site of previous caesarean section scar. </a:t>
            </a:r>
          </a:p>
          <a:p>
            <a:r>
              <a:rPr sz="3500" dirty="0"/>
              <a:t>It was recently estimated about 1 out of 531 women with a previous C/S will have CSP.</a:t>
            </a:r>
          </a:p>
          <a:p>
            <a:r>
              <a:rPr sz="3500" dirty="0"/>
              <a:t>Gestational age at diagnosis is 5 to 12.5 weeks.</a:t>
            </a:r>
          </a:p>
        </p:txBody>
      </p:sp>
      <p:pic>
        <p:nvPicPr>
          <p:cNvPr id="162" name="Bowl of pappardelle pasta with parsley butter, roasted hazelnuts and shaved parmesan cheese" descr="Bowl of pappardelle pasta with parsley butter, roasted hazelnuts and shaved parmesan cheese"/>
          <p:cNvPicPr>
            <a:picLocks noGrp="1" noChangeAspect="1"/>
          </p:cNvPicPr>
          <p:nvPr>
            <p:ph type="pic" idx="22"/>
          </p:nvPr>
        </p:nvPicPr>
        <p:blipFill>
          <a:blip r:embed="rId2"/>
          <a:srcRect l="22557" r="22557"/>
          <a:stretch>
            <a:fillRect/>
          </a:stretch>
        </p:blipFill>
        <p:spPr>
          <a:xfrm>
            <a:off x="14881248" y="2641892"/>
            <a:ext cx="8227626" cy="8432117"/>
          </a:xfrm>
          <a:prstGeom prst="rect">
            <a:avLst/>
          </a:prstGeom>
        </p:spPr>
      </p:pic>
      <p:sp>
        <p:nvSpPr>
          <p:cNvPr id="163" name="Scar Ectopic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algn="ctr"/>
          </a:lstStyle>
          <a:p>
            <a:pPr algn="l"/>
            <a:r>
              <a:rPr sz="7900" b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Scar Ectopic 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ar Ectopic">
            <a:extLst>
              <a:ext uri="{FF2B5EF4-FFF2-40B4-BE49-F238E27FC236}">
                <a16:creationId xmlns:a16="http://schemas.microsoft.com/office/drawing/2014/main" id="{90BF9052-2AB8-5DC6-3BB5-3C998032214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06500" y="940871"/>
            <a:ext cx="9779000" cy="1435100"/>
          </a:xfrm>
          <a:prstGeom prst="rect">
            <a:avLst/>
          </a:prstGeom>
        </p:spPr>
        <p:txBody>
          <a:bodyPr>
            <a:normAutofit/>
          </a:bodyPr>
          <a:lstStyle>
            <a:lvl1pPr algn="ctr"/>
          </a:lstStyle>
          <a:p>
            <a:pPr algn="l"/>
            <a:r>
              <a:rPr lang="en-US" sz="7900" b="1" dirty="0">
                <a:solidFill>
                  <a:schemeClr val="accent2"/>
                </a:solidFill>
              </a:rPr>
              <a:t>Pathophysiology</a:t>
            </a:r>
            <a:endParaRPr sz="7900" b="1" dirty="0">
              <a:solidFill>
                <a:schemeClr val="accent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5" name="PATHOPHYSIOLOGY…"/>
          <p:cNvSpPr txBox="1">
            <a:spLocks noGrp="1"/>
          </p:cNvSpPr>
          <p:nvPr>
            <p:ph type="body" idx="1"/>
          </p:nvPr>
        </p:nvSpPr>
        <p:spPr>
          <a:xfrm>
            <a:off x="1206500" y="4242093"/>
            <a:ext cx="18014561" cy="5385285"/>
          </a:xfrm>
          <a:prstGeom prst="rect">
            <a:avLst/>
          </a:prstGeom>
        </p:spPr>
        <p:txBody>
          <a:bodyPr/>
          <a:lstStyle/>
          <a:p>
            <a:r>
              <a:rPr sz="3500" dirty="0"/>
              <a:t>Endometrial and myometrial disruption of scar are predisposing factors.</a:t>
            </a:r>
          </a:p>
          <a:p>
            <a:r>
              <a:rPr sz="3500" dirty="0"/>
              <a:t>Invasion by the implanting blastocyst through a microscopic tract that develops from the trauma of an earlier Caesarean section.</a:t>
            </a:r>
          </a:p>
          <a:p>
            <a:r>
              <a:rPr sz="3500" dirty="0"/>
              <a:t>The risk of scar implantation might be proportional to the size of the anterior uterine wall defect.</a:t>
            </a:r>
          </a:p>
          <a:p>
            <a:r>
              <a:rPr sz="3500" dirty="0"/>
              <a:t>Caesarean section for a breech presentation in a previous pregnancy appears to be most frequently at risk of future CSP. 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car Ectopic">
            <a:extLst>
              <a:ext uri="{FF2B5EF4-FFF2-40B4-BE49-F238E27FC236}">
                <a16:creationId xmlns:a16="http://schemas.microsoft.com/office/drawing/2014/main" id="{207299C8-898B-D094-6EEF-7F929DE1472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23740" y="1687320"/>
            <a:ext cx="13442562" cy="1435100"/>
          </a:xfrm>
          <a:prstGeom prst="rect">
            <a:avLst/>
          </a:prstGeom>
        </p:spPr>
        <p:txBody>
          <a:bodyPr>
            <a:normAutofit/>
          </a:bodyPr>
          <a:lstStyle>
            <a:lvl1pPr algn="ctr"/>
          </a:lstStyle>
          <a:p>
            <a:pPr algn="l"/>
            <a:r>
              <a:rPr lang="en-US" sz="7900" b="1" dirty="0">
                <a:solidFill>
                  <a:schemeClr val="accent2"/>
                </a:solidFill>
              </a:rPr>
              <a:t>It may be secondary to:</a:t>
            </a:r>
            <a:endParaRPr sz="7900" b="1" dirty="0">
              <a:solidFill>
                <a:schemeClr val="accent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7" name="It may be secondary to:-…"/>
          <p:cNvSpPr txBox="1">
            <a:spLocks noGrp="1"/>
          </p:cNvSpPr>
          <p:nvPr>
            <p:ph type="body" idx="1"/>
          </p:nvPr>
        </p:nvSpPr>
        <p:spPr>
          <a:xfrm>
            <a:off x="1523740" y="4004379"/>
            <a:ext cx="16316390" cy="5707241"/>
          </a:xfrm>
          <a:prstGeom prst="rect">
            <a:avLst/>
          </a:prstGeom>
        </p:spPr>
        <p:txBody>
          <a:bodyPr/>
          <a:lstStyle/>
          <a:p>
            <a:pPr marL="965200" indent="-889000">
              <a:buSzPct val="100000"/>
              <a:buAutoNum type="alphaUcPeriod"/>
            </a:pPr>
            <a:r>
              <a:rPr sz="3500" dirty="0"/>
              <a:t>Systemic diseases such as Diabetes.</a:t>
            </a:r>
          </a:p>
          <a:p>
            <a:pPr marL="965200" indent="-889000">
              <a:buSzPct val="100000"/>
              <a:buAutoNum type="alphaUcPeriod"/>
            </a:pPr>
            <a:r>
              <a:rPr sz="3500" dirty="0"/>
              <a:t>Improper closure.</a:t>
            </a:r>
          </a:p>
          <a:p>
            <a:pPr marL="965200" indent="-889000">
              <a:buSzPct val="100000"/>
              <a:buAutoNum type="alphaUcPeriod"/>
            </a:pPr>
            <a:r>
              <a:rPr sz="3500" dirty="0"/>
              <a:t>Poor tissue quality:-</a:t>
            </a:r>
          </a:p>
          <a:p>
            <a:pPr marL="2514600" lvl="2" indent="-889000">
              <a:buSzPct val="100000"/>
              <a:buFont typeface="Wingdings" panose="05000000000000000000" pitchFamily="2" charset="2"/>
              <a:buChar char="Ø"/>
            </a:pPr>
            <a:r>
              <a:rPr sz="3500" dirty="0"/>
              <a:t>Inadequate collagen formation </a:t>
            </a:r>
          </a:p>
          <a:p>
            <a:pPr marL="2514600" lvl="2" indent="-889000">
              <a:buSzPct val="100000"/>
              <a:buFont typeface="Wingdings" panose="05000000000000000000" pitchFamily="2" charset="2"/>
              <a:buChar char="Ø"/>
            </a:pPr>
            <a:r>
              <a:rPr sz="3500" dirty="0"/>
              <a:t>Post operative wound infection</a:t>
            </a:r>
          </a:p>
          <a:p>
            <a:pPr marL="2514600" lvl="2" indent="-889000">
              <a:buSzPct val="100000"/>
              <a:buFont typeface="Wingdings" panose="05000000000000000000" pitchFamily="2" charset="2"/>
              <a:buChar char="Ø"/>
            </a:pPr>
            <a:r>
              <a:rPr sz="3500" dirty="0"/>
              <a:t>Short interval pregnancy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car Ectopic">
            <a:extLst>
              <a:ext uri="{FF2B5EF4-FFF2-40B4-BE49-F238E27FC236}">
                <a16:creationId xmlns:a16="http://schemas.microsoft.com/office/drawing/2014/main" id="{AC5C4FDC-7883-B584-71A6-6574FF4B0E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67757" y="1556692"/>
            <a:ext cx="13442562" cy="1435100"/>
          </a:xfrm>
          <a:prstGeom prst="rect">
            <a:avLst/>
          </a:prstGeom>
        </p:spPr>
        <p:txBody>
          <a:bodyPr>
            <a:normAutofit/>
          </a:bodyPr>
          <a:lstStyle>
            <a:lvl1pPr algn="ctr"/>
          </a:lstStyle>
          <a:p>
            <a:pPr algn="l"/>
            <a:r>
              <a:rPr lang="en-US" sz="7900" b="1" dirty="0">
                <a:solidFill>
                  <a:schemeClr val="accent2"/>
                </a:solidFill>
              </a:rPr>
              <a:t>Risk Factors</a:t>
            </a:r>
            <a:endParaRPr sz="7900" b="1" dirty="0">
              <a:solidFill>
                <a:schemeClr val="accent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9" name="RISK FACTORS…"/>
          <p:cNvSpPr txBox="1">
            <a:spLocks noGrp="1"/>
          </p:cNvSpPr>
          <p:nvPr>
            <p:ph type="body" idx="1"/>
          </p:nvPr>
        </p:nvSpPr>
        <p:spPr>
          <a:xfrm>
            <a:off x="1467757" y="4551844"/>
            <a:ext cx="16465680" cy="4162949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rPr sz="3500" dirty="0"/>
              <a:t>There are several factors that may occur after any myometrial trauma:-</a:t>
            </a:r>
          </a:p>
          <a:p>
            <a:r>
              <a:rPr sz="3500" dirty="0"/>
              <a:t>Caesarean section</a:t>
            </a:r>
          </a:p>
          <a:p>
            <a:r>
              <a:rPr sz="3500" dirty="0"/>
              <a:t>Manual removal of placenta</a:t>
            </a:r>
          </a:p>
          <a:p>
            <a:r>
              <a:rPr sz="3500" dirty="0"/>
              <a:t>Myomectomy </a:t>
            </a:r>
          </a:p>
          <a:p>
            <a:r>
              <a:rPr sz="3500" dirty="0"/>
              <a:t>Dilation &amp; Curettage 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here is an increase in scar ectopic pregnancy because:…"/>
          <p:cNvSpPr txBox="1">
            <a:spLocks noGrp="1"/>
          </p:cNvSpPr>
          <p:nvPr>
            <p:ph type="body" idx="1"/>
          </p:nvPr>
        </p:nvSpPr>
        <p:spPr>
          <a:xfrm>
            <a:off x="1716833" y="2148137"/>
            <a:ext cx="17000375" cy="6827912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5200"/>
            </a:pPr>
            <a:r>
              <a:rPr dirty="0"/>
              <a:t>There is an increase in scar ectopic pregnancy because:</a:t>
            </a:r>
            <a:endParaRPr lang="en-US" dirty="0"/>
          </a:p>
          <a:p>
            <a:pPr marL="0" indent="0">
              <a:buSzTx/>
              <a:buNone/>
              <a:defRPr sz="5200"/>
            </a:pPr>
            <a:endParaRPr lang="en-US" dirty="0"/>
          </a:p>
          <a:p>
            <a:pPr marL="0" indent="0">
              <a:buSzTx/>
              <a:buNone/>
              <a:defRPr sz="5200"/>
            </a:pPr>
            <a:endParaRPr dirty="0"/>
          </a:p>
          <a:p>
            <a:r>
              <a:rPr lang="en-US" sz="3500" dirty="0"/>
              <a:t>D</a:t>
            </a:r>
            <a:r>
              <a:rPr sz="3500" dirty="0"/>
              <a:t>ue to enormous increase in Caesarean section rate</a:t>
            </a:r>
          </a:p>
          <a:p>
            <a:r>
              <a:rPr sz="3500" dirty="0"/>
              <a:t>Improved diagnostic techniques like 3D sonography, MRI.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205</TotalTime>
  <Words>1304</Words>
  <Application>Microsoft Office PowerPoint</Application>
  <PresentationFormat>Custom</PresentationFormat>
  <Paragraphs>172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Arial</vt:lpstr>
      <vt:lpstr>Arial Rounded MT Bold</vt:lpstr>
      <vt:lpstr>Helvetica Neue</vt:lpstr>
      <vt:lpstr>Helvetica Neue Medium</vt:lpstr>
      <vt:lpstr>Trebuchet MS</vt:lpstr>
      <vt:lpstr>Wingdings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Scar Ectopic </vt:lpstr>
      <vt:lpstr>Pathophysiology</vt:lpstr>
      <vt:lpstr>It may be secondary to:</vt:lpstr>
      <vt:lpstr>Risk Factors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I. Expectant Management </vt:lpstr>
      <vt:lpstr>II. Medical Management</vt:lpstr>
      <vt:lpstr>A. Systemic methotrexate </vt:lpstr>
      <vt:lpstr>B. Local injection of embryocides</vt:lpstr>
      <vt:lpstr>C. Medical treatment combined with surgical sac aspiration</vt:lpstr>
      <vt:lpstr>III. Surgical Management</vt:lpstr>
      <vt:lpstr>A. Uterine curettage </vt:lpstr>
      <vt:lpstr>B. Hysteroscopic Evacuation</vt:lpstr>
      <vt:lpstr>C. Laparoscopic Removal</vt:lpstr>
      <vt:lpstr>D. Primary open surgical treatment</vt:lpstr>
      <vt:lpstr>E. Hysterectomy</vt:lpstr>
      <vt:lpstr>PowerPoint Presentation</vt:lpstr>
      <vt:lpstr>PowerPoint Presentation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 Shariful Islam</dc:creator>
  <cp:lastModifiedBy>Md Shariful Islam</cp:lastModifiedBy>
  <cp:revision>85</cp:revision>
  <dcterms:modified xsi:type="dcterms:W3CDTF">2024-11-30T16:49:48Z</dcterms:modified>
</cp:coreProperties>
</file>